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9" r:id="rId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33CC"/>
    <a:srgbClr val="66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34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09278EE8-A44D-4AE4-978D-C9FB0D30C7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1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334E1-7FE1-48E6-85A8-17114212487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702CD-34D5-4533-9F75-21479265C0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41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94FED-9F58-4503-98AB-4D6FF810532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B6753-05E0-419D-A8F6-30461A91726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86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21612-E67E-4533-AB07-84C39957998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89E7E-A195-478F-BD2F-66CDD367F0C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96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403350" y="0"/>
            <a:ext cx="6481763" cy="6921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4038600" cy="24241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4241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702050"/>
            <a:ext cx="4038600" cy="24241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702050"/>
            <a:ext cx="4038600" cy="24241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D329C2-15CE-4C90-9171-38A1C9716AF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D71B8E-FDEF-45DE-8B25-D11575C70BE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76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E6AEB-7249-4CED-A1F4-33FA0C6DE63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28C68-30EE-48A7-A0D5-76AB0A49BB4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93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63DFC-D233-41F7-8AA5-B6DB264085D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DD0EA-F281-4603-BDB3-E98AC3635C9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1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0B63D-8EF0-4F53-9688-DFBE08B61DC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CC076-674A-4B46-AE2F-2D16A4C8EC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5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A3240-96F6-4682-9428-B468AD680B4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7E17-F3AE-4029-8F4C-01C19E1A075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72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4560C-3711-4603-8C3C-FF1F73666F9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80F1-9393-422A-9AF0-C96B8F760DA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0CD35-E570-4A90-9B68-5734C852FC2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7345C-1BA7-46EF-B3B1-0013851D701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52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FAF43-732C-456A-A8A8-CA88FCC972F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F0B10-AE46-4351-A0DC-2F15644C9D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75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55ED5-602D-46EB-A053-6E93BECFB1F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C04B3-3813-4673-B8AE-1E58F5E3148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40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0"/>
            <a:ext cx="648176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D88E4FD-3236-4B7E-A971-CC9B88DF46E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3838C9-DC69-4D09-B418-9DB0522C6AAC}" type="slidenum">
              <a:rPr lang="de-DE"/>
              <a:pPr/>
              <a:t>‹Nr.›</a:t>
            </a:fld>
            <a:endParaRPr lang="de-DE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918450" y="0"/>
          <a:ext cx="12255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PhotoPaint.Image.11" r:id="rId15" imgW="10704762" imgH="4507937" progId="CorelPhotoPaint.Image.11">
                  <p:embed/>
                </p:oleObj>
              </mc:Choice>
              <mc:Fallback>
                <p:oleObj name="CorelPhotoPaint.Image.11" r:id="rId15" imgW="10704762" imgH="4507937" progId="CorelPhotoPaint.Image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450" y="0"/>
                        <a:ext cx="12255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 descr="Bild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4033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Oraler </a:t>
            </a:r>
            <a:r>
              <a:rPr lang="de-DE" dirty="0" err="1" smtClean="0"/>
              <a:t>Glucosetoleranztest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6AEB-7249-4CED-A1F4-33FA0C6DE638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6" name="Picture 2" descr="Oraler Glukosetoleranz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03848" y="1758153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75 g Glucose</a:t>
            </a:r>
          </a:p>
          <a:p>
            <a:endParaRPr lang="de-DE" dirty="0"/>
          </a:p>
          <a:p>
            <a:r>
              <a:rPr lang="de-DE" dirty="0" smtClean="0"/>
              <a:t>Messung bei 0, 30, </a:t>
            </a:r>
            <a:r>
              <a:rPr lang="de-DE" dirty="0" smtClean="0"/>
              <a:t>60, 90 und 120 min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Durchführung bei Verdacht auf oder zum Ausschluss von Diabetes mellitus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97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94D16B-49EE-47A6-9DF1-E0BB8A2E9AF8}" type="slidenum">
              <a:rPr lang="de-DE" altLang="de-DE" sz="1400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 smtClean="0"/>
              <a:t>Photometer</a:t>
            </a:r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250825" y="1501775"/>
          <a:ext cx="8497888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Photo Editor-Foto" r:id="rId3" imgW="11533333" imgH="5323810" progId="MSPhotoEd.3">
                  <p:embed/>
                </p:oleObj>
              </mc:Choice>
              <mc:Fallback>
                <p:oleObj name="Photo Editor-Foto" r:id="rId3" imgW="11533333" imgH="53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01775"/>
                        <a:ext cx="8497888" cy="392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0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4C802B-2BF2-4D7E-B9FB-A5AB9C64760A}" type="slidenum">
              <a:rPr lang="de-DE" altLang="de-DE" sz="1400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Indikatorreaktionen III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681163" y="695325"/>
          <a:ext cx="5781675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hoto Editor-Foto" r:id="rId3" imgW="5780952" imgH="5466667" progId="MSPhotoEd.3">
                  <p:embed/>
                </p:oleObj>
              </mc:Choice>
              <mc:Fallback>
                <p:oleObj name="Photo Editor-Foto" r:id="rId3" imgW="5780952" imgH="54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695325"/>
                        <a:ext cx="5781675" cy="546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00"/>
          <a:stretch/>
        </p:blipFill>
        <p:spPr>
          <a:xfrm>
            <a:off x="6243774" y="5445224"/>
            <a:ext cx="2438127" cy="11573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/>
          <a:srcRect t="35594" b="36258"/>
          <a:stretch/>
        </p:blipFill>
        <p:spPr>
          <a:xfrm>
            <a:off x="0" y="3212976"/>
            <a:ext cx="2679973" cy="144392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115616" y="637054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2,2′-Azino-di(3-ethylbenzthiazolin-6-sulfonsäure)</a:t>
            </a:r>
          </a:p>
        </p:txBody>
      </p:sp>
    </p:spTree>
    <p:extLst>
      <p:ext uri="{BB962C8B-B14F-4D97-AF65-F5344CB8AC3E}">
        <p14:creationId xmlns:p14="http://schemas.microsoft.com/office/powerpoint/2010/main" val="10661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Versuchsdurchführung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6AEB-7249-4CED-A1F4-33FA0C6DE6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87624" y="1196752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Vorbereitung der Reaktionsgefäße: 5 x 200 µl </a:t>
            </a:r>
            <a:r>
              <a:rPr lang="de-DE" dirty="0" err="1" smtClean="0">
                <a:sym typeface="Wingdings" panose="05000000000000000000" pitchFamily="2" charset="2"/>
              </a:rPr>
              <a:t>Perchlorsäure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50 µl </a:t>
            </a:r>
            <a:r>
              <a:rPr lang="de-DE" dirty="0" err="1" smtClean="0">
                <a:sym typeface="Wingdings" panose="05000000000000000000" pitchFamily="2" charset="2"/>
              </a:rPr>
              <a:t>Glucosestandard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(„</a:t>
            </a:r>
            <a:r>
              <a:rPr lang="de-DE" dirty="0" smtClean="0">
                <a:sym typeface="Wingdings" panose="05000000000000000000" pitchFamily="2" charset="2"/>
              </a:rPr>
              <a:t>R4“) in ein Gefäß füllen</a:t>
            </a:r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50 µl Kapillarblut entnehmen (T</a:t>
            </a:r>
            <a:r>
              <a:rPr lang="de-DE" baseline="-25000" dirty="0" smtClean="0">
                <a:sym typeface="Wingdings" panose="05000000000000000000" pitchFamily="2" charset="2"/>
              </a:rPr>
              <a:t>0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Einnahme der Glucose</a:t>
            </a:r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Probennahme nach 30, 60 und 90 Minuten (T</a:t>
            </a:r>
            <a:r>
              <a:rPr lang="de-DE" baseline="-25000" dirty="0" smtClean="0">
                <a:sym typeface="Wingdings" panose="05000000000000000000" pitchFamily="2" charset="2"/>
              </a:rPr>
              <a:t>30</a:t>
            </a:r>
            <a:r>
              <a:rPr lang="de-DE" dirty="0" smtClean="0">
                <a:sym typeface="Wingdings" panose="05000000000000000000" pitchFamily="2" charset="2"/>
              </a:rPr>
              <a:t>, T</a:t>
            </a:r>
            <a:r>
              <a:rPr lang="de-DE" baseline="-25000" dirty="0" smtClean="0">
                <a:sym typeface="Wingdings" panose="05000000000000000000" pitchFamily="2" charset="2"/>
              </a:rPr>
              <a:t>60</a:t>
            </a:r>
            <a:r>
              <a:rPr lang="de-DE" dirty="0" smtClean="0">
                <a:sym typeface="Wingdings" panose="05000000000000000000" pitchFamily="2" charset="2"/>
              </a:rPr>
              <a:t>, T</a:t>
            </a:r>
            <a:r>
              <a:rPr lang="de-DE" baseline="-25000" dirty="0" smtClean="0">
                <a:sym typeface="Wingdings" panose="05000000000000000000" pitchFamily="2" charset="2"/>
              </a:rPr>
              <a:t>90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30 Minuten nach der letzten Probennahme die Gefäße zentrifugieren, Überstand abnehmen und erneut zentrifugieren. 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6 Küvetten mit je 1 ml </a:t>
            </a:r>
            <a:r>
              <a:rPr lang="de-DE" dirty="0" err="1" smtClean="0">
                <a:sym typeface="Wingdings" panose="05000000000000000000" pitchFamily="2" charset="2"/>
              </a:rPr>
              <a:t>Glucosereagenz</a:t>
            </a:r>
            <a:r>
              <a:rPr lang="de-DE" dirty="0" smtClean="0">
                <a:sym typeface="Wingdings" panose="05000000000000000000" pitchFamily="2" charset="2"/>
              </a:rPr>
              <a:t> („R1“) befüllen. In die Küvetten nach </a:t>
            </a:r>
            <a:r>
              <a:rPr lang="de-DE" dirty="0" err="1" smtClean="0">
                <a:sym typeface="Wingdings" panose="05000000000000000000" pitchFamily="2" charset="2"/>
              </a:rPr>
              <a:t>Pipettierschema</a:t>
            </a:r>
            <a:r>
              <a:rPr lang="de-DE" dirty="0" smtClean="0">
                <a:sym typeface="Wingdings" panose="05000000000000000000" pitchFamily="2" charset="2"/>
              </a:rPr>
              <a:t> Wasser</a:t>
            </a:r>
            <a:r>
              <a:rPr lang="de-DE" dirty="0" smtClean="0">
                <a:sym typeface="Wingdings" panose="05000000000000000000" pitchFamily="2" charset="2"/>
              </a:rPr>
              <a:t>, Standard </a:t>
            </a:r>
            <a:r>
              <a:rPr lang="de-DE" dirty="0" smtClean="0">
                <a:sym typeface="Wingdings" panose="05000000000000000000" pitchFamily="2" charset="2"/>
              </a:rPr>
              <a:t>und Proben einfüllen, schütteln und nach 10 min messen. </a:t>
            </a:r>
          </a:p>
          <a:p>
            <a:pPr marL="285750" indent="-285750">
              <a:buFont typeface="Wingdings"/>
              <a:buChar char="à"/>
            </a:pP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38050"/>
              </p:ext>
            </p:extLst>
          </p:nvPr>
        </p:nvGraphicFramePr>
        <p:xfrm>
          <a:off x="971602" y="4509120"/>
          <a:ext cx="7128786" cy="15112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83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86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Leerwert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Standard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Probe T</a:t>
                      </a:r>
                      <a:r>
                        <a:rPr lang="de-DE" sz="1200" baseline="-25000"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Probe T</a:t>
                      </a:r>
                      <a:r>
                        <a:rPr lang="de-DE" sz="1200" baseline="-25000">
                          <a:effectLst/>
                          <a:latin typeface="Arial"/>
                          <a:ea typeface="Times New Roman"/>
                        </a:rPr>
                        <a:t>30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Probe T</a:t>
                      </a:r>
                      <a:r>
                        <a:rPr lang="de-DE" sz="1200" baseline="-25000">
                          <a:effectLst/>
                          <a:latin typeface="Arial"/>
                          <a:ea typeface="Times New Roman"/>
                        </a:rPr>
                        <a:t>60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Probe T</a:t>
                      </a:r>
                      <a:r>
                        <a:rPr lang="de-DE" sz="1200" baseline="-25000">
                          <a:effectLst/>
                          <a:latin typeface="Arial"/>
                          <a:ea typeface="Times New Roman"/>
                        </a:rPr>
                        <a:t>90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6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Wasser, µl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50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6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Standard, µl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50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86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Probe, µl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50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50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50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50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73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Glucose-Reagenz, ml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7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Berechnung der </a:t>
            </a:r>
            <a:r>
              <a:rPr lang="de-DE" dirty="0" err="1" smtClean="0"/>
              <a:t>Blutgelucosekonzentration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6AEB-7249-4CED-A1F4-33FA0C6DE63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533689"/>
              </p:ext>
            </p:extLst>
          </p:nvPr>
        </p:nvGraphicFramePr>
        <p:xfrm>
          <a:off x="2397125" y="1628775"/>
          <a:ext cx="39814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1854000" imgH="431640" progId="Equation.3">
                  <p:embed/>
                </p:oleObj>
              </mc:Choice>
              <mc:Fallback>
                <p:oleObj name="Equation" r:id="rId3" imgW="185400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1628775"/>
                        <a:ext cx="39814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9152"/>
              </p:ext>
            </p:extLst>
          </p:nvPr>
        </p:nvGraphicFramePr>
        <p:xfrm>
          <a:off x="1187625" y="3221990"/>
          <a:ext cx="6697488" cy="16045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79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7571">
                  <a:extLst>
                    <a:ext uri="{9D8B030D-6E8A-4147-A177-3AD203B41FA5}">
                      <a16:colId xmlns:a16="http://schemas.microsoft.com/office/drawing/2014/main" val="3203292904"/>
                    </a:ext>
                  </a:extLst>
                </a:gridCol>
              </a:tblGrid>
              <a:tr h="26881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 dirty="0" err="1">
                          <a:effectLst/>
                          <a:latin typeface="Arial"/>
                          <a:ea typeface="Times New Roman"/>
                        </a:rPr>
                        <a:t>Leerwert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Standard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r>
                        <a:rPr lang="de-DE" sz="1200" baseline="-25000" dirty="0"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r>
                        <a:rPr lang="de-DE" sz="1200" baseline="-25000" dirty="0">
                          <a:effectLst/>
                          <a:latin typeface="Arial"/>
                          <a:ea typeface="Times New Roman"/>
                        </a:rPr>
                        <a:t>30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r>
                        <a:rPr lang="de-DE" sz="1200" baseline="-25000" dirty="0">
                          <a:effectLst/>
                          <a:latin typeface="Arial"/>
                          <a:ea typeface="Times New Roman"/>
                        </a:rPr>
                        <a:t>60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r>
                        <a:rPr lang="de-DE" sz="1200" baseline="-25000" dirty="0">
                          <a:effectLst/>
                          <a:latin typeface="Arial"/>
                          <a:ea typeface="Times New Roman"/>
                        </a:rPr>
                        <a:t>90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</a:rPr>
                        <a:t>T</a:t>
                      </a:r>
                      <a:r>
                        <a:rPr lang="de-DE" sz="1200" baseline="-25000" dirty="0" smtClean="0">
                          <a:effectLst/>
                          <a:latin typeface="+mn-lt"/>
                          <a:ea typeface="Times New Roman"/>
                        </a:rPr>
                        <a:t>120</a:t>
                      </a:r>
                      <a:endParaRPr lang="de-DE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2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E</a:t>
                      </a:r>
                      <a:r>
                        <a:rPr lang="de-DE" sz="1200" baseline="-25000" dirty="0">
                          <a:effectLst/>
                          <a:latin typeface="Arial"/>
                          <a:ea typeface="Times New Roman"/>
                        </a:rPr>
                        <a:t>500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de-DE" sz="1400" dirty="0" smtClean="0"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de-DE" sz="1400" dirty="0" smtClean="0">
                          <a:effectLst/>
                          <a:latin typeface="Arial"/>
                          <a:ea typeface="Times New Roman"/>
                        </a:rPr>
                        <a:t>0,31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effectLst/>
                          <a:latin typeface="Arial"/>
                          <a:ea typeface="Times New Roman"/>
                        </a:rPr>
                        <a:t>0,28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effectLst/>
                          <a:latin typeface="Times New Roman"/>
                          <a:ea typeface="Times New Roman"/>
                        </a:rPr>
                        <a:t>0,62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effectLst/>
                          <a:latin typeface="Arial"/>
                          <a:ea typeface="Times New Roman"/>
                        </a:rPr>
                        <a:t>0,52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effectLst/>
                          <a:latin typeface="Arial"/>
                          <a:ea typeface="Times New Roman"/>
                        </a:rPr>
                        <a:t>0,39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effectLst/>
                          <a:latin typeface="Times New Roman"/>
                          <a:ea typeface="Times New Roman"/>
                        </a:rPr>
                        <a:t>0,34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50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 dirty="0" err="1">
                          <a:effectLst/>
                          <a:latin typeface="Arial"/>
                          <a:ea typeface="Times New Roman"/>
                        </a:rPr>
                        <a:t>Blutglucosekonzentration</a:t>
                      </a: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,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 dirty="0" err="1">
                          <a:effectLst/>
                          <a:latin typeface="Arial"/>
                          <a:ea typeface="Times New Roman"/>
                        </a:rPr>
                        <a:t>mM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9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Berechnung der </a:t>
            </a:r>
            <a:r>
              <a:rPr lang="de-DE" dirty="0" err="1" smtClean="0"/>
              <a:t>Gucosekonzentrationen</a:t>
            </a:r>
            <a:r>
              <a:rPr lang="de-DE" dirty="0" smtClean="0"/>
              <a:t> zu den Zeitpunkten T</a:t>
            </a:r>
            <a:r>
              <a:rPr lang="de-DE" baseline="-25000" dirty="0" smtClean="0"/>
              <a:t>0</a:t>
            </a:r>
            <a:r>
              <a:rPr lang="de-DE" dirty="0" smtClean="0"/>
              <a:t> – T</a:t>
            </a:r>
            <a:r>
              <a:rPr lang="de-DE" baseline="-25000" dirty="0" smtClean="0"/>
              <a:t>120</a:t>
            </a:r>
          </a:p>
          <a:p>
            <a:r>
              <a:rPr lang="de-DE" dirty="0" smtClean="0"/>
              <a:t>Graphische Darstellung des Kurvenverlaufs</a:t>
            </a:r>
          </a:p>
          <a:p>
            <a:r>
              <a:rPr lang="de-DE" dirty="0" smtClean="0"/>
              <a:t>Wie sähe die Kurve bei einem Diabetes-Patienten aus? </a:t>
            </a:r>
          </a:p>
          <a:p>
            <a:endParaRPr lang="de-DE" dirty="0"/>
          </a:p>
          <a:p>
            <a:r>
              <a:rPr lang="de-DE" dirty="0" smtClean="0"/>
              <a:t>Abgabe bis Freitag, 19.3., 18:00 Uhr: </a:t>
            </a:r>
            <a:br>
              <a:rPr lang="de-DE" dirty="0" smtClean="0"/>
            </a:br>
            <a:r>
              <a:rPr lang="de-DE" dirty="0" smtClean="0"/>
              <a:t>Functional_Genomics@uni-wh.de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6AEB-7249-4CED-A1F4-33FA0C6DE63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9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dreas Uni">
  <a:themeElements>
    <a:clrScheme name="UWH_Savelsberg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H_Savelsberg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WH_Savelsberg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H_Savelsberg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H_Savelsberg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H_Savelsberg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H_Savelsberg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H_Savelsberg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H_Savelsberg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H_Savelsberg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H_Savelsberg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H_Savelsberg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H_Savelsberg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H_Savelsberg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Andreas Uni</Template>
  <TotalTime>0</TotalTime>
  <Words>243</Words>
  <Application>Microsoft Office PowerPoint</Application>
  <PresentationFormat>Bildschirmpräsentation (4:3)</PresentationFormat>
  <Paragraphs>91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Times New Roman</vt:lpstr>
      <vt:lpstr>Wingdings</vt:lpstr>
      <vt:lpstr>Andreas Uni</vt:lpstr>
      <vt:lpstr>CorelPhotoPaint.Image.11</vt:lpstr>
      <vt:lpstr>Photo Editor-Foto</vt:lpstr>
      <vt:lpstr>Equation</vt:lpstr>
      <vt:lpstr>Oraler Glucosetoleranztest</vt:lpstr>
      <vt:lpstr>Photometer</vt:lpstr>
      <vt:lpstr>Indikatorreaktionen III</vt:lpstr>
      <vt:lpstr>Versuchsdurchführung</vt:lpstr>
      <vt:lpstr>Berechnung der Blutgelucosekonzentration</vt:lpstr>
      <vt:lpstr>Aufgabe</vt:lpstr>
    </vt:vector>
  </TitlesOfParts>
  <Company>Universität Witten/Herdecke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Savelsbergh, Andreas</dc:creator>
  <cp:lastModifiedBy>Savelsbergh, Andreas</cp:lastModifiedBy>
  <cp:revision>23</cp:revision>
  <cp:lastPrinted>2015-03-05T15:50:15Z</cp:lastPrinted>
  <dcterms:created xsi:type="dcterms:W3CDTF">2015-03-02T15:44:08Z</dcterms:created>
  <dcterms:modified xsi:type="dcterms:W3CDTF">2021-03-17T11:50:19Z</dcterms:modified>
</cp:coreProperties>
</file>